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736" r:id="rId2"/>
    <p:sldId id="1724" r:id="rId3"/>
    <p:sldId id="1855" r:id="rId4"/>
    <p:sldId id="1856" r:id="rId5"/>
    <p:sldId id="2005" r:id="rId6"/>
    <p:sldId id="1962" r:id="rId7"/>
    <p:sldId id="1876" r:id="rId8"/>
    <p:sldId id="1967" r:id="rId9"/>
    <p:sldId id="1968" r:id="rId10"/>
    <p:sldId id="1969" r:id="rId11"/>
    <p:sldId id="1971" r:id="rId12"/>
    <p:sldId id="1972" r:id="rId13"/>
    <p:sldId id="1973" r:id="rId14"/>
    <p:sldId id="1974" r:id="rId15"/>
    <p:sldId id="1975" r:id="rId16"/>
    <p:sldId id="1976" r:id="rId17"/>
    <p:sldId id="1779" r:id="rId18"/>
    <p:sldId id="310" r:id="rId19"/>
    <p:sldId id="1977" r:id="rId20"/>
    <p:sldId id="1963" r:id="rId21"/>
    <p:sldId id="1854" r:id="rId22"/>
    <p:sldId id="1981" r:id="rId23"/>
    <p:sldId id="1984" r:id="rId24"/>
    <p:sldId id="1985" r:id="rId25"/>
    <p:sldId id="1988" r:id="rId26"/>
    <p:sldId id="1989" r:id="rId27"/>
    <p:sldId id="1990" r:id="rId28"/>
    <p:sldId id="1991" r:id="rId29"/>
    <p:sldId id="1992" r:id="rId30"/>
    <p:sldId id="1993" r:id="rId31"/>
    <p:sldId id="1994" r:id="rId32"/>
    <p:sldId id="1995" r:id="rId33"/>
    <p:sldId id="1996" r:id="rId34"/>
    <p:sldId id="1997" r:id="rId35"/>
    <p:sldId id="2000" r:id="rId36"/>
    <p:sldId id="1999" r:id="rId37"/>
    <p:sldId id="2001" r:id="rId38"/>
    <p:sldId id="1998" r:id="rId39"/>
    <p:sldId id="2002" r:id="rId40"/>
    <p:sldId id="2003" r:id="rId41"/>
    <p:sldId id="2007" r:id="rId42"/>
    <p:sldId id="2010" r:id="rId43"/>
    <p:sldId id="2008" r:id="rId44"/>
    <p:sldId id="2009" r:id="rId45"/>
    <p:sldId id="1714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a02.primo.exlibrisgroup.com/discovery/search?vid=EXLDEMO2_INST:ConsortiaView&amp;lang=en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a02.primo.exlibrisgroup.com/discovery/search?vid=EXLDEV1_INST:Alma&amp;lang=en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na02.primo.exlibrisgroup.com/discovery/search?vid=EXLDEMO2_INST:ConsortiaView&amp;lang=en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a02.primo.exlibrisgroup.com/discovery/search?vid=EXLDEV1_INST:Alma&amp;lang=en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368152"/>
          </a:xfrm>
        </p:spPr>
        <p:txBody>
          <a:bodyPr/>
          <a:lstStyle/>
          <a:p>
            <a:r>
              <a:rPr lang="en-US" sz="2800" dirty="0"/>
              <a:t>The suppression of records in the Network Zone and Member Institution and how it Influences Primo Discovery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408884-954C-4319-A283-9BD7462D3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409"/>
            <a:ext cx="9144000" cy="3327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E74F6-0DE9-4A15-887B-E8DDC421E3AC}"/>
              </a:ext>
            </a:extLst>
          </p:cNvPr>
          <p:cNvSpPr/>
          <p:nvPr/>
        </p:nvSpPr>
        <p:spPr>
          <a:xfrm>
            <a:off x="1187624" y="3579862"/>
            <a:ext cx="1034993" cy="317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106EC-A785-4D57-B89F-84AD10FEBFD5}"/>
              </a:ext>
            </a:extLst>
          </p:cNvPr>
          <p:cNvSpPr txBox="1"/>
          <p:nvPr/>
        </p:nvSpPr>
        <p:spPr>
          <a:xfrm>
            <a:off x="5436096" y="1347614"/>
            <a:ext cx="309634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see that it has inventory and is linked to the network zone.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87C9E-B77B-47D5-BB31-92C513B8F9F2}"/>
              </a:ext>
            </a:extLst>
          </p:cNvPr>
          <p:cNvSpPr/>
          <p:nvPr/>
        </p:nvSpPr>
        <p:spPr>
          <a:xfrm>
            <a:off x="154519" y="3255268"/>
            <a:ext cx="457042" cy="317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6A8A0-40A1-49C3-8C16-CD5FBB80C4CE}"/>
              </a:ext>
            </a:extLst>
          </p:cNvPr>
          <p:cNvSpPr/>
          <p:nvPr/>
        </p:nvSpPr>
        <p:spPr>
          <a:xfrm>
            <a:off x="899592" y="74193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Now we again search Alma University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6E160EA-6F2C-486B-A2B1-5231E622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400877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will search Network Zone Primo (note that with Primo VE it may take up to 15 minutes until a new record appears in discovery)</a:t>
            </a:r>
          </a:p>
          <a:p>
            <a:r>
              <a:rPr lang="en-US" dirty="0">
                <a:hlinkClick r:id="rId2"/>
              </a:rPr>
              <a:t>https://na02.primo.exlibrisgroup.com/discovery/search?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vid=EXLDEMO2_INST:ConsortiaView</a:t>
            </a:r>
            <a:r>
              <a:rPr lang="en-US" dirty="0">
                <a:hlinkClick r:id="rId2"/>
              </a:rPr>
              <a:t>&amp;lang=en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00918EB-829E-4045-B971-F788780C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117174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search network zone Primo and find the record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15E4B-9303-4DC1-92AA-E77CA89F2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6" y="1491630"/>
            <a:ext cx="8267700" cy="2733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60E1FB23-DC62-4B67-8F00-ADB82FD9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109973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searching the network zone Primo the GetIt tab states where it is available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9E592-4199-45D5-B508-4305F56A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818109"/>
            <a:ext cx="7239000" cy="2409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A8863-4EC2-4FB9-A0A2-1DB0FD7A0F96}"/>
              </a:ext>
            </a:extLst>
          </p:cNvPr>
          <p:cNvSpPr txBox="1"/>
          <p:nvPr/>
        </p:nvSpPr>
        <p:spPr>
          <a:xfrm>
            <a:off x="3851920" y="3075806"/>
            <a:ext cx="2808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Available at member institution Alma University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33D5CD-BB6F-494E-916C-BAA6C7850867}"/>
              </a:ext>
            </a:extLst>
          </p:cNvPr>
          <p:cNvCxnSpPr/>
          <p:nvPr/>
        </p:nvCxnSpPr>
        <p:spPr>
          <a:xfrm flipH="1">
            <a:off x="2627784" y="3939902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C77E71-6081-4FA6-934F-63604E7DA7C6}"/>
              </a:ext>
            </a:extLst>
          </p:cNvPr>
          <p:cNvCxnSpPr>
            <a:cxnSpLocks/>
          </p:cNvCxnSpPr>
          <p:nvPr/>
        </p:nvCxnSpPr>
        <p:spPr>
          <a:xfrm flipH="1">
            <a:off x="3995936" y="3733134"/>
            <a:ext cx="432048" cy="2067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A64D6E9A-0323-48BA-AE8E-3E00D867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59229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will search member institution Alma University Primo</a:t>
            </a:r>
          </a:p>
          <a:p>
            <a:r>
              <a:rPr lang="en-US" dirty="0">
                <a:hlinkClick r:id="rId2"/>
              </a:rPr>
              <a:t>https://na02.primo.exlibrisgroup.com/discovery/search?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vid=EXLDEV1_INST</a:t>
            </a:r>
            <a:r>
              <a:rPr lang="en-US" dirty="0">
                <a:hlinkClick r:id="rId2"/>
              </a:rPr>
              <a:t>:Alma&amp;lang=en</a:t>
            </a: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C6A5E0A-9E0B-4A07-A064-6DDF834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263961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searching member institution Alma University Primo We find the record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06512-CCEC-4B86-9697-F50DCF55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27423"/>
            <a:ext cx="8629650" cy="307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45277114-7859-43EE-9F80-DE7B2821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7540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member Alma University Primo the GetIt tab states where it is available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467EE-1351-4AF5-BDE6-2A8AA008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561306"/>
            <a:ext cx="7181850" cy="3314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C4C96273-CDB8-4858-8CE0-AAA4E82A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278279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400" dirty="0"/>
              <a:t>What happens in Alma and Primo after we suppress the record only in the network zone?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in the network zone we will edit the record we have been using, title “On women's films : across worlds and generations” MMSID 99327611100191, and suppress it from publishing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3B806-536D-4DA7-9CB1-9C20F06B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1A5E9-6BE1-422A-B7E1-A2F678BA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863777"/>
            <a:ext cx="8388424" cy="3941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B5F25-8E27-494C-B800-CF1B4E15B2ED}"/>
              </a:ext>
            </a:extLst>
          </p:cNvPr>
          <p:cNvSpPr txBox="1"/>
          <p:nvPr/>
        </p:nvSpPr>
        <p:spPr>
          <a:xfrm>
            <a:off x="107504" y="2283718"/>
            <a:ext cx="21059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network zone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DCDDB9-57AD-4374-9452-DA688157BBB9}"/>
              </a:ext>
            </a:extLst>
          </p:cNvPr>
          <p:cNvCxnSpPr/>
          <p:nvPr/>
        </p:nvCxnSpPr>
        <p:spPr>
          <a:xfrm flipV="1">
            <a:off x="755576" y="1275606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FF553A-69A5-40C3-8A07-CBEA28B316E3}"/>
              </a:ext>
            </a:extLst>
          </p:cNvPr>
          <p:cNvSpPr txBox="1"/>
          <p:nvPr/>
        </p:nvSpPr>
        <p:spPr>
          <a:xfrm>
            <a:off x="6804255" y="4299254"/>
            <a:ext cx="172818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Edit the record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69FC60-CD6B-4C2A-A81D-6E3309A48CC7}"/>
              </a:ext>
            </a:extLst>
          </p:cNvPr>
          <p:cNvCxnSpPr/>
          <p:nvPr/>
        </p:nvCxnSpPr>
        <p:spPr>
          <a:xfrm flipV="1">
            <a:off x="7652546" y="3291142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1CE907A1-7AED-4C0B-AE3F-517BCE8B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111121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95486"/>
            <a:ext cx="4968552" cy="388843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environment</a:t>
            </a:r>
          </a:p>
          <a:p>
            <a:r>
              <a:rPr lang="en-US" sz="2000" dirty="0"/>
              <a:t>What happens in Alma and Primo when nothing is suppressed?</a:t>
            </a:r>
          </a:p>
          <a:p>
            <a:r>
              <a:rPr lang="en-US" sz="2000" dirty="0"/>
              <a:t>What happens in Alma and Primo </a:t>
            </a:r>
            <a:r>
              <a:rPr lang="en-US" sz="2000" b="1" dirty="0"/>
              <a:t>after</a:t>
            </a:r>
            <a:r>
              <a:rPr lang="en-US" sz="2000" dirty="0"/>
              <a:t> we suppress the record </a:t>
            </a:r>
            <a:r>
              <a:rPr lang="en-US" sz="2000" dirty="0">
                <a:solidFill>
                  <a:srgbClr val="FF0000"/>
                </a:solidFill>
              </a:rPr>
              <a:t>only in the network zone</a:t>
            </a:r>
            <a:r>
              <a:rPr lang="en-US" sz="2000" dirty="0"/>
              <a:t>?</a:t>
            </a:r>
          </a:p>
          <a:p>
            <a:r>
              <a:rPr lang="en-US" sz="2000" dirty="0"/>
              <a:t>What happens in Alma and Primo </a:t>
            </a:r>
            <a:r>
              <a:rPr lang="en-US" sz="2000" b="1" dirty="0"/>
              <a:t>after</a:t>
            </a:r>
            <a:r>
              <a:rPr lang="en-US" sz="2000" dirty="0"/>
              <a:t> we suppress the record </a:t>
            </a:r>
            <a:r>
              <a:rPr lang="en-US" sz="2000" dirty="0">
                <a:solidFill>
                  <a:srgbClr val="FF0000"/>
                </a:solidFill>
              </a:rPr>
              <a:t>in the member institution </a:t>
            </a:r>
            <a:r>
              <a:rPr lang="en-US" sz="2000" b="1" dirty="0">
                <a:solidFill>
                  <a:srgbClr val="FF0000"/>
                </a:solidFill>
              </a:rPr>
              <a:t>and</a:t>
            </a:r>
            <a:r>
              <a:rPr lang="en-US" sz="2000" dirty="0">
                <a:solidFill>
                  <a:srgbClr val="FF0000"/>
                </a:solidFill>
              </a:rPr>
              <a:t> network zone</a:t>
            </a:r>
            <a:r>
              <a:rPr lang="en-US" sz="2000" dirty="0"/>
              <a:t>?</a:t>
            </a:r>
          </a:p>
          <a:p>
            <a:r>
              <a:rPr lang="en-US" sz="2000" dirty="0"/>
              <a:t>What happens in Alma and Primo </a:t>
            </a:r>
            <a:r>
              <a:rPr lang="en-US" sz="2000" b="1" dirty="0"/>
              <a:t>after</a:t>
            </a:r>
            <a:r>
              <a:rPr lang="en-US" sz="2000" dirty="0"/>
              <a:t> we suppress the record </a:t>
            </a:r>
            <a:r>
              <a:rPr lang="en-US" sz="2000" dirty="0">
                <a:solidFill>
                  <a:srgbClr val="FF0000"/>
                </a:solidFill>
              </a:rPr>
              <a:t>only in the member institution</a:t>
            </a:r>
            <a:r>
              <a:rPr lang="en-US" sz="2000" dirty="0"/>
              <a:t>?</a:t>
            </a:r>
          </a:p>
          <a:p>
            <a:r>
              <a:rPr lang="en-US" sz="2000" dirty="0"/>
              <a:t>Conclusions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641496-816D-4021-9537-C244A2B0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830932"/>
            <a:ext cx="8486775" cy="382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F9BC3-BEDB-4FD5-B6CF-46D60A3341F5}"/>
              </a:ext>
            </a:extLst>
          </p:cNvPr>
          <p:cNvSpPr/>
          <p:nvPr/>
        </p:nvSpPr>
        <p:spPr>
          <a:xfrm>
            <a:off x="509408" y="2457425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E8BC2-90E3-4A20-A1DC-88075EEB66BB}"/>
              </a:ext>
            </a:extLst>
          </p:cNvPr>
          <p:cNvSpPr/>
          <p:nvPr/>
        </p:nvSpPr>
        <p:spPr>
          <a:xfrm>
            <a:off x="6588224" y="4329633"/>
            <a:ext cx="158417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89541-AF8D-4F52-87BF-2D245577BE17}"/>
              </a:ext>
            </a:extLst>
          </p:cNvPr>
          <p:cNvSpPr/>
          <p:nvPr/>
        </p:nvSpPr>
        <p:spPr>
          <a:xfrm>
            <a:off x="4499992" y="4329633"/>
            <a:ext cx="158417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9F8DD3-9D40-4DD5-8748-A82A6686B04B}"/>
              </a:ext>
            </a:extLst>
          </p:cNvPr>
          <p:cNvSpPr txBox="1"/>
          <p:nvPr/>
        </p:nvSpPr>
        <p:spPr>
          <a:xfrm>
            <a:off x="377788" y="3828005"/>
            <a:ext cx="21059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record has been suppressed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8EEE97-F35F-4825-AD40-6A0F25E370A4}"/>
              </a:ext>
            </a:extLst>
          </p:cNvPr>
          <p:cNvCxnSpPr/>
          <p:nvPr/>
        </p:nvCxnSpPr>
        <p:spPr>
          <a:xfrm flipV="1">
            <a:off x="663472" y="2819893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DA874C-1E79-432E-8D87-52325CCB9EB0}"/>
              </a:ext>
            </a:extLst>
          </p:cNvPr>
          <p:cNvSpPr txBox="1"/>
          <p:nvPr/>
        </p:nvSpPr>
        <p:spPr>
          <a:xfrm>
            <a:off x="6714492" y="2385417"/>
            <a:ext cx="21059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record has been suppressed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9060B0-63A5-4655-98BB-F28856BC4274}"/>
              </a:ext>
            </a:extLst>
          </p:cNvPr>
          <p:cNvCxnSpPr>
            <a:cxnSpLocks/>
          </p:cNvCxnSpPr>
          <p:nvPr/>
        </p:nvCxnSpPr>
        <p:spPr>
          <a:xfrm>
            <a:off x="7020272" y="3031748"/>
            <a:ext cx="0" cy="129788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386EB26B-8797-4129-B17F-3AD8B3DA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914004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DD1F5A-0F59-4A38-B166-D8282C80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710476"/>
            <a:ext cx="8748464" cy="4101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DD57F3-90F2-45BE-B194-374A356FAD4E}"/>
              </a:ext>
            </a:extLst>
          </p:cNvPr>
          <p:cNvSpPr/>
          <p:nvPr/>
        </p:nvSpPr>
        <p:spPr>
          <a:xfrm>
            <a:off x="233771" y="704494"/>
            <a:ext cx="737825" cy="427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D00925-22B7-4103-AFC1-D33A54B5DB52}"/>
              </a:ext>
            </a:extLst>
          </p:cNvPr>
          <p:cNvSpPr/>
          <p:nvPr/>
        </p:nvSpPr>
        <p:spPr>
          <a:xfrm>
            <a:off x="2395042" y="2951886"/>
            <a:ext cx="44876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1C4C2-73B9-4C25-93A9-0FC621A6ED66}"/>
              </a:ext>
            </a:extLst>
          </p:cNvPr>
          <p:cNvSpPr txBox="1"/>
          <p:nvPr/>
        </p:nvSpPr>
        <p:spPr>
          <a:xfrm>
            <a:off x="134631" y="2127263"/>
            <a:ext cx="167392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record is suppressed in the network zone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5BD3C0-BCFF-4980-95E4-7A1DFA6A09AA}"/>
              </a:ext>
            </a:extLst>
          </p:cNvPr>
          <p:cNvCxnSpPr/>
          <p:nvPr/>
        </p:nvCxnSpPr>
        <p:spPr>
          <a:xfrm flipV="1">
            <a:off x="611560" y="1131590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C53928-9DDB-46FC-8C08-612609066E1D}"/>
              </a:ext>
            </a:extLst>
          </p:cNvPr>
          <p:cNvCxnSpPr>
            <a:cxnSpLocks/>
          </p:cNvCxnSpPr>
          <p:nvPr/>
        </p:nvCxnSpPr>
        <p:spPr>
          <a:xfrm>
            <a:off x="1808560" y="3095902"/>
            <a:ext cx="58648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3">
            <a:extLst>
              <a:ext uri="{FF2B5EF4-FFF2-40B4-BE49-F238E27FC236}">
                <a16:creationId xmlns:a16="http://schemas.microsoft.com/office/drawing/2014/main" id="{66C7F220-F07C-4F5E-8359-A3145C41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3CD67-E04B-43EB-8447-505502624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0" y="678503"/>
            <a:ext cx="8483191" cy="4049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DD57F3-90F2-45BE-B194-374A356FAD4E}"/>
              </a:ext>
            </a:extLst>
          </p:cNvPr>
          <p:cNvSpPr/>
          <p:nvPr/>
        </p:nvSpPr>
        <p:spPr>
          <a:xfrm>
            <a:off x="233771" y="704494"/>
            <a:ext cx="737825" cy="427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D00925-22B7-4103-AFC1-D33A54B5DB52}"/>
              </a:ext>
            </a:extLst>
          </p:cNvPr>
          <p:cNvSpPr/>
          <p:nvPr/>
        </p:nvSpPr>
        <p:spPr>
          <a:xfrm>
            <a:off x="1964827" y="1635646"/>
            <a:ext cx="433536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1C4C2-73B9-4C25-93A9-0FC621A6ED66}"/>
              </a:ext>
            </a:extLst>
          </p:cNvPr>
          <p:cNvSpPr txBox="1"/>
          <p:nvPr/>
        </p:nvSpPr>
        <p:spPr>
          <a:xfrm>
            <a:off x="4957310" y="2571153"/>
            <a:ext cx="237813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More proof that the record is suppressed in the network zone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D4F4EE8-C9E2-45F0-9353-CC2C8B0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1227374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3493589-0649-4ADD-BCEF-529FFB4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Now we will search Network Zone Primo</a:t>
            </a:r>
          </a:p>
          <a:p>
            <a:r>
              <a:rPr lang="en-US" dirty="0">
                <a:hlinkClick r:id="rId2"/>
              </a:rPr>
              <a:t>https://na02.primo.exlibrisgroup.com/discovery/search?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vid=EXLDEMO2_INST:ConsortiaView</a:t>
            </a:r>
            <a:r>
              <a:rPr lang="en-US" dirty="0">
                <a:hlinkClick r:id="rId2"/>
              </a:rPr>
              <a:t>&amp;lang=en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6826C1C-3F70-435E-A521-E091FCFA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1277993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3493589-0649-4ADD-BCEF-529FFB4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The record appears (is not suppressed) in Network Zone Primo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738CE-4309-49EA-B42A-A87A8A12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571"/>
            <a:ext cx="9144000" cy="3353411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BDA1431-296D-46EC-95D4-4CD2C301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1775169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B291741-1C54-4A59-A037-7633D2F1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Now we will search member institution Alma University Primo</a:t>
            </a:r>
          </a:p>
          <a:p>
            <a:r>
              <a:rPr lang="en-US" dirty="0">
                <a:hlinkClick r:id="rId2"/>
              </a:rPr>
              <a:t>https://na02.primo.exlibrisgroup.com/discovery/search?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vid=EXLDEV1_INST</a:t>
            </a:r>
            <a:r>
              <a:rPr lang="en-US" dirty="0">
                <a:hlinkClick r:id="rId2"/>
              </a:rPr>
              <a:t>:Alma&amp;lang=en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EC9CFB3-59BF-4EF5-A3C2-DF08AE3C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222018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3493589-0649-4ADD-BCEF-529FFB4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The record appears (is not suppressed) in member institution Primo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29567-78A9-4761-B151-19EF9F53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33349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7E4449B-7734-47AF-AEB6-DCDF46F1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after we suppress the record only in the network zone?</a:t>
            </a:r>
          </a:p>
        </p:txBody>
      </p:sp>
    </p:spTree>
    <p:extLst>
      <p:ext uri="{BB962C8B-B14F-4D97-AF65-F5344CB8AC3E}">
        <p14:creationId xmlns:p14="http://schemas.microsoft.com/office/powerpoint/2010/main" val="427389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400" dirty="0"/>
              <a:t>What happens in Alma and Primo after we suppress the record in the member institution and network zone?</a:t>
            </a:r>
            <a:endParaRPr lang="en-US" sz="2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4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2E548-5E2F-44CA-A557-6F902D2C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48" y="646479"/>
            <a:ext cx="6427812" cy="42626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500" dirty="0"/>
              <a:t>What happens in Alma and Primo after we suppress the record in the member institution and network zone?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3493589-0649-4ADD-BCEF-529FFB4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034" y="646479"/>
            <a:ext cx="2520280" cy="701135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Now we suppressed the record also in member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DBC7C4-BDF4-4488-B542-BEA1CE829695}"/>
              </a:ext>
            </a:extLst>
          </p:cNvPr>
          <p:cNvSpPr/>
          <p:nvPr/>
        </p:nvSpPr>
        <p:spPr>
          <a:xfrm>
            <a:off x="1384548" y="646479"/>
            <a:ext cx="811188" cy="41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ADAB9-F280-44ED-9FD8-B200BFE3B72D}"/>
              </a:ext>
            </a:extLst>
          </p:cNvPr>
          <p:cNvSpPr/>
          <p:nvPr/>
        </p:nvSpPr>
        <p:spPr>
          <a:xfrm>
            <a:off x="4302217" y="4659982"/>
            <a:ext cx="1637935" cy="249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05175-7B3E-483A-B76E-A2E1F527E6BD}"/>
              </a:ext>
            </a:extLst>
          </p:cNvPr>
          <p:cNvSpPr/>
          <p:nvPr/>
        </p:nvSpPr>
        <p:spPr>
          <a:xfrm>
            <a:off x="6012160" y="4659982"/>
            <a:ext cx="1349903" cy="249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9CCBF1-CDC2-4AAE-9DD8-BB7251DC59ED}"/>
              </a:ext>
            </a:extLst>
          </p:cNvPr>
          <p:cNvCxnSpPr/>
          <p:nvPr/>
        </p:nvCxnSpPr>
        <p:spPr>
          <a:xfrm flipH="1">
            <a:off x="6732240" y="3795886"/>
            <a:ext cx="576064" cy="7920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0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9BFFF7-106A-4AD7-B4E1-6A19DD9D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343"/>
            <a:ext cx="9144000" cy="421666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500" dirty="0"/>
              <a:t>What happens in Alma and Primo after we suppress the record in the member institution and network zone?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3493589-0649-4ADD-BCEF-529FFB4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034" y="646479"/>
            <a:ext cx="2520280" cy="701135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Now we suppressed the record also in member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DBC7C4-BDF4-4488-B542-BEA1CE829695}"/>
              </a:ext>
            </a:extLst>
          </p:cNvPr>
          <p:cNvSpPr/>
          <p:nvPr/>
        </p:nvSpPr>
        <p:spPr>
          <a:xfrm>
            <a:off x="35496" y="646479"/>
            <a:ext cx="811188" cy="41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ADAB9-F280-44ED-9FD8-B200BFE3B72D}"/>
              </a:ext>
            </a:extLst>
          </p:cNvPr>
          <p:cNvSpPr/>
          <p:nvPr/>
        </p:nvSpPr>
        <p:spPr>
          <a:xfrm>
            <a:off x="1619672" y="1943118"/>
            <a:ext cx="4968552" cy="249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05175-7B3E-483A-B76E-A2E1F527E6BD}"/>
              </a:ext>
            </a:extLst>
          </p:cNvPr>
          <p:cNvSpPr/>
          <p:nvPr/>
        </p:nvSpPr>
        <p:spPr>
          <a:xfrm>
            <a:off x="2123729" y="3808731"/>
            <a:ext cx="504056" cy="249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9CCBF1-CDC2-4AAE-9DD8-BB7251DC59ED}"/>
              </a:ext>
            </a:extLst>
          </p:cNvPr>
          <p:cNvCxnSpPr>
            <a:cxnSpLocks/>
          </p:cNvCxnSpPr>
          <p:nvPr/>
        </p:nvCxnSpPr>
        <p:spPr>
          <a:xfrm flipH="1">
            <a:off x="2686220" y="3488909"/>
            <a:ext cx="2461844" cy="4092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BD9596-49F4-497F-B5A8-D83933328C49}"/>
              </a:ext>
            </a:extLst>
          </p:cNvPr>
          <p:cNvSpPr/>
          <p:nvPr/>
        </p:nvSpPr>
        <p:spPr>
          <a:xfrm>
            <a:off x="1619672" y="3075806"/>
            <a:ext cx="811188" cy="41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5E3B1-AA45-4EFB-BFC1-6AF9CB0A6125}"/>
              </a:ext>
            </a:extLst>
          </p:cNvPr>
          <p:cNvSpPr txBox="1"/>
          <p:nvPr/>
        </p:nvSpPr>
        <p:spPr>
          <a:xfrm>
            <a:off x="5148064" y="3147814"/>
            <a:ext cx="20882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Proper indication that it is suppressed</a:t>
            </a:r>
          </a:p>
        </p:txBody>
      </p:sp>
    </p:spTree>
    <p:extLst>
      <p:ext uri="{BB962C8B-B14F-4D97-AF65-F5344CB8AC3E}">
        <p14:creationId xmlns:p14="http://schemas.microsoft.com/office/powerpoint/2010/main" val="211467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F0DB6-E225-44FA-A700-974407D3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60" y="1220888"/>
            <a:ext cx="7164288" cy="35821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500" dirty="0"/>
              <a:t>What happens in Alma and Primo after we suppress the record in the member institution and network zone?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3493589-0649-4ADD-BCEF-529FFB4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The record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suppressed from Network Zone Primo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C4CCC-9BC2-49BB-AFC8-D38BA791BD81}"/>
              </a:ext>
            </a:extLst>
          </p:cNvPr>
          <p:cNvSpPr txBox="1"/>
          <p:nvPr/>
        </p:nvSpPr>
        <p:spPr>
          <a:xfrm>
            <a:off x="5436096" y="3435846"/>
            <a:ext cx="172819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are different results than what we searched for</a:t>
            </a:r>
          </a:p>
        </p:txBody>
      </p:sp>
    </p:spTree>
    <p:extLst>
      <p:ext uri="{BB962C8B-B14F-4D97-AF65-F5344CB8AC3E}">
        <p14:creationId xmlns:p14="http://schemas.microsoft.com/office/powerpoint/2010/main" val="40104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500" dirty="0"/>
              <a:t>What happens in Alma and Primo after we suppress the record in the member institution and network zone?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3493589-0649-4ADD-BCEF-529FFB4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The record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suppressed from member institution Primo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A287F-6785-482B-9786-40131716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329"/>
            <a:ext cx="9144000" cy="235157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00259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300" dirty="0"/>
              <a:t>What happens in Alma and Primo after we suppress the record only in the member institution?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9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600" dirty="0"/>
              <a:t>What happens in Alma and Primo after we suppress the record only in the member institution?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B5BCCEC-D337-4451-8515-28AD9AA3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Now we will look at title “Body image: social influences, ethnic differences and impact on self-esteem” which is MMSID 99327611000191 in the network zone.</a:t>
            </a:r>
          </a:p>
          <a:p>
            <a:r>
              <a:rPr lang="en-US" dirty="0"/>
              <a:t>It is not suppressed in the network zone.</a:t>
            </a:r>
          </a:p>
          <a:p>
            <a:r>
              <a:rPr lang="en-US" dirty="0"/>
              <a:t>It is suppressed in the member institution.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82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140C2C-17A6-4F7E-A662-9491D83B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97" y="646479"/>
            <a:ext cx="6900440" cy="40786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600" dirty="0"/>
              <a:t>What happens in Alma and Primo after we suppress the record only in the member institution?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CF1CB-82C0-411E-9388-F081AC1F18D0}"/>
              </a:ext>
            </a:extLst>
          </p:cNvPr>
          <p:cNvSpPr/>
          <p:nvPr/>
        </p:nvSpPr>
        <p:spPr>
          <a:xfrm>
            <a:off x="827584" y="646479"/>
            <a:ext cx="936104" cy="41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9C4D4-3281-43CE-9446-DB3799D98911}"/>
              </a:ext>
            </a:extLst>
          </p:cNvPr>
          <p:cNvSpPr/>
          <p:nvPr/>
        </p:nvSpPr>
        <p:spPr>
          <a:xfrm>
            <a:off x="5796136" y="4371950"/>
            <a:ext cx="1584176" cy="353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FE1132-05D1-4310-813F-39A82081BCF8}"/>
              </a:ext>
            </a:extLst>
          </p:cNvPr>
          <p:cNvCxnSpPr/>
          <p:nvPr/>
        </p:nvCxnSpPr>
        <p:spPr>
          <a:xfrm flipV="1">
            <a:off x="467544" y="2787774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478FC7-8E53-4030-9215-499247D6F96C}"/>
              </a:ext>
            </a:extLst>
          </p:cNvPr>
          <p:cNvSpPr txBox="1"/>
          <p:nvPr/>
        </p:nvSpPr>
        <p:spPr>
          <a:xfrm>
            <a:off x="4788024" y="1059582"/>
            <a:ext cx="22322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suppressed in the Network Zone</a:t>
            </a:r>
          </a:p>
        </p:txBody>
      </p:sp>
    </p:spTree>
    <p:extLst>
      <p:ext uri="{BB962C8B-B14F-4D97-AF65-F5344CB8AC3E}">
        <p14:creationId xmlns:p14="http://schemas.microsoft.com/office/powerpoint/2010/main" val="4059393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EF9B38-AA46-47C4-9152-4E8F8C8F3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540"/>
            <a:ext cx="9144000" cy="395844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600" dirty="0"/>
              <a:t>What happens in Alma and Primo after we suppress the record only in the member institution?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CF1CB-82C0-411E-9388-F081AC1F18D0}"/>
              </a:ext>
            </a:extLst>
          </p:cNvPr>
          <p:cNvSpPr/>
          <p:nvPr/>
        </p:nvSpPr>
        <p:spPr>
          <a:xfrm>
            <a:off x="28693" y="701540"/>
            <a:ext cx="654875" cy="41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9C4D4-3281-43CE-9446-DB3799D98911}"/>
              </a:ext>
            </a:extLst>
          </p:cNvPr>
          <p:cNvSpPr/>
          <p:nvPr/>
        </p:nvSpPr>
        <p:spPr>
          <a:xfrm>
            <a:off x="4409736" y="4083918"/>
            <a:ext cx="864096" cy="353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FE1132-05D1-4310-813F-39A82081BCF8}"/>
              </a:ext>
            </a:extLst>
          </p:cNvPr>
          <p:cNvCxnSpPr/>
          <p:nvPr/>
        </p:nvCxnSpPr>
        <p:spPr>
          <a:xfrm flipV="1">
            <a:off x="1691680" y="2859782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478FC7-8E53-4030-9215-499247D6F96C}"/>
              </a:ext>
            </a:extLst>
          </p:cNvPr>
          <p:cNvSpPr txBox="1"/>
          <p:nvPr/>
        </p:nvSpPr>
        <p:spPr>
          <a:xfrm>
            <a:off x="4788024" y="1059582"/>
            <a:ext cx="223224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suppressed in the Network Zone and “Held By” a member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EE38B3-CEEB-4AA6-8081-1968E7D70533}"/>
              </a:ext>
            </a:extLst>
          </p:cNvPr>
          <p:cNvSpPr/>
          <p:nvPr/>
        </p:nvSpPr>
        <p:spPr>
          <a:xfrm>
            <a:off x="2204263" y="4322625"/>
            <a:ext cx="864096" cy="353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9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DD4B3-60C2-4C03-B742-71E9770F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68" y="574009"/>
            <a:ext cx="6516463" cy="43105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600" dirty="0"/>
              <a:t>What happens in Alma and Primo after we suppress the record only in the member institution?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CF1CB-82C0-411E-9388-F081AC1F18D0}"/>
              </a:ext>
            </a:extLst>
          </p:cNvPr>
          <p:cNvSpPr/>
          <p:nvPr/>
        </p:nvSpPr>
        <p:spPr>
          <a:xfrm>
            <a:off x="1295559" y="586255"/>
            <a:ext cx="936104" cy="41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9C4D4-3281-43CE-9446-DB3799D98911}"/>
              </a:ext>
            </a:extLst>
          </p:cNvPr>
          <p:cNvSpPr/>
          <p:nvPr/>
        </p:nvSpPr>
        <p:spPr>
          <a:xfrm>
            <a:off x="5904032" y="4542278"/>
            <a:ext cx="1584176" cy="353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FE1132-05D1-4310-813F-39A82081BCF8}"/>
              </a:ext>
            </a:extLst>
          </p:cNvPr>
          <p:cNvCxnSpPr/>
          <p:nvPr/>
        </p:nvCxnSpPr>
        <p:spPr>
          <a:xfrm flipV="1">
            <a:off x="1043531" y="2859782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478FC7-8E53-4030-9215-499247D6F96C}"/>
              </a:ext>
            </a:extLst>
          </p:cNvPr>
          <p:cNvSpPr txBox="1"/>
          <p:nvPr/>
        </p:nvSpPr>
        <p:spPr>
          <a:xfrm>
            <a:off x="4788024" y="1059582"/>
            <a:ext cx="22322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is suppressed in the member institution</a:t>
            </a:r>
          </a:p>
        </p:txBody>
      </p:sp>
    </p:spTree>
    <p:extLst>
      <p:ext uri="{BB962C8B-B14F-4D97-AF65-F5344CB8AC3E}">
        <p14:creationId xmlns:p14="http://schemas.microsoft.com/office/powerpoint/2010/main" val="2226776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5C744-ACEB-463C-89DC-D63D4ACF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257"/>
            <a:ext cx="9144000" cy="319498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600" dirty="0"/>
              <a:t>What happens in Alma and Primo after we suppress the record only in the member institution?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CF1CB-82C0-411E-9388-F081AC1F18D0}"/>
              </a:ext>
            </a:extLst>
          </p:cNvPr>
          <p:cNvSpPr/>
          <p:nvPr/>
        </p:nvSpPr>
        <p:spPr>
          <a:xfrm>
            <a:off x="36425" y="1025144"/>
            <a:ext cx="936104" cy="41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9C4D4-3281-43CE-9446-DB3799D98911}"/>
              </a:ext>
            </a:extLst>
          </p:cNvPr>
          <p:cNvSpPr/>
          <p:nvPr/>
        </p:nvSpPr>
        <p:spPr>
          <a:xfrm>
            <a:off x="1520765" y="2280872"/>
            <a:ext cx="818987" cy="353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FE1132-05D1-4310-813F-39A82081BCF8}"/>
              </a:ext>
            </a:extLst>
          </p:cNvPr>
          <p:cNvCxnSpPr>
            <a:cxnSpLocks/>
          </p:cNvCxnSpPr>
          <p:nvPr/>
        </p:nvCxnSpPr>
        <p:spPr>
          <a:xfrm>
            <a:off x="971600" y="2931790"/>
            <a:ext cx="1152128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478FC7-8E53-4030-9215-499247D6F96C}"/>
              </a:ext>
            </a:extLst>
          </p:cNvPr>
          <p:cNvSpPr txBox="1"/>
          <p:nvPr/>
        </p:nvSpPr>
        <p:spPr>
          <a:xfrm>
            <a:off x="4788024" y="1059582"/>
            <a:ext cx="223224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see that it is suppressed in the member institution and linked to network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CEF9C9-BCF3-457D-A562-436D3139ED53}"/>
              </a:ext>
            </a:extLst>
          </p:cNvPr>
          <p:cNvSpPr/>
          <p:nvPr/>
        </p:nvSpPr>
        <p:spPr>
          <a:xfrm>
            <a:off x="1619672" y="3681939"/>
            <a:ext cx="396044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2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600" dirty="0"/>
              <a:t>What happens in Alma and Primo after we suppress the record only in the member institution?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B5BCCEC-D337-4451-8515-28AD9AA3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network zone Primo the record appears (is not suppressed)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900FB-189B-4E1B-A420-66656AC6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30"/>
            <a:ext cx="9144000" cy="33876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68626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1600" dirty="0"/>
              <a:t>What happens in Alma and Primo after we suppress the record only in the member institution?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B5BCCEC-D337-4451-8515-28AD9AA3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the member institution Primo the record does not appear (is suppressed)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91F4A-0453-42D4-9940-67B9D34A2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773"/>
            <a:ext cx="9144000" cy="23241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796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ACDD7-E9CA-46BD-BD19-22BC8F0710EE}"/>
              </a:ext>
            </a:extLst>
          </p:cNvPr>
          <p:cNvSpPr txBox="1"/>
          <p:nvPr/>
        </p:nvSpPr>
        <p:spPr>
          <a:xfrm>
            <a:off x="154179" y="3296637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Member</a:t>
            </a:r>
          </a:p>
          <a:p>
            <a:pPr algn="ctr"/>
            <a:r>
              <a:rPr lang="en-US" dirty="0"/>
              <a:t>Alma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8373B-9983-4E69-8038-A72EEB1D6B58}"/>
              </a:ext>
            </a:extLst>
          </p:cNvPr>
          <p:cNvSpPr txBox="1"/>
          <p:nvPr/>
        </p:nvSpPr>
        <p:spPr>
          <a:xfrm>
            <a:off x="3347864" y="3300996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Member</a:t>
            </a:r>
          </a:p>
          <a:p>
            <a:pPr algn="ctr"/>
            <a:r>
              <a:rPr lang="en-US" dirty="0"/>
              <a:t>Open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ABDD6-75EF-4707-BF4F-B729DA3AAC3A}"/>
              </a:ext>
            </a:extLst>
          </p:cNvPr>
          <p:cNvSpPr txBox="1"/>
          <p:nvPr/>
        </p:nvSpPr>
        <p:spPr>
          <a:xfrm>
            <a:off x="6248355" y="3295905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Member</a:t>
            </a:r>
          </a:p>
          <a:p>
            <a:pPr algn="ctr"/>
            <a:r>
              <a:rPr lang="en-US" dirty="0"/>
              <a:t>University of 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A0A89-A192-44B2-B4A2-018A011475DB}"/>
              </a:ext>
            </a:extLst>
          </p:cNvPr>
          <p:cNvSpPr txBox="1"/>
          <p:nvPr/>
        </p:nvSpPr>
        <p:spPr>
          <a:xfrm>
            <a:off x="3311860" y="1352421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Zone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CBA9F4-6C96-4166-A6F3-85CCA71055A1}"/>
              </a:ext>
            </a:extLst>
          </p:cNvPr>
          <p:cNvCxnSpPr>
            <a:stCxn id="10" idx="2"/>
          </p:cNvCxnSpPr>
          <p:nvPr/>
        </p:nvCxnSpPr>
        <p:spPr>
          <a:xfrm flipH="1">
            <a:off x="1295636" y="1721753"/>
            <a:ext cx="3276364" cy="15748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74F9E2-5E5E-4E5B-BD2F-3441D154578D}"/>
              </a:ext>
            </a:extLst>
          </p:cNvPr>
          <p:cNvCxnSpPr>
            <a:cxnSpLocks/>
          </p:cNvCxnSpPr>
          <p:nvPr/>
        </p:nvCxnSpPr>
        <p:spPr>
          <a:xfrm>
            <a:off x="4557338" y="1738111"/>
            <a:ext cx="2772308" cy="15841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5D6FA6-F132-45F8-963D-870BE51CB28C}"/>
              </a:ext>
            </a:extLst>
          </p:cNvPr>
          <p:cNvCxnSpPr>
            <a:cxnSpLocks/>
          </p:cNvCxnSpPr>
          <p:nvPr/>
        </p:nvCxnSpPr>
        <p:spPr>
          <a:xfrm flipH="1">
            <a:off x="4557338" y="1712461"/>
            <a:ext cx="21776" cy="15841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AFB9DA-F437-4EE2-A4A0-88A211E74C24}"/>
              </a:ext>
            </a:extLst>
          </p:cNvPr>
          <p:cNvSpPr txBox="1"/>
          <p:nvPr/>
        </p:nvSpPr>
        <p:spPr>
          <a:xfrm>
            <a:off x="1087160" y="677034"/>
            <a:ext cx="70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network zone </a:t>
            </a:r>
            <a:r>
              <a:rPr lang="en-US" sz="2400" dirty="0" err="1"/>
              <a:t>consortial</a:t>
            </a:r>
            <a:r>
              <a:rPr lang="en-US" sz="2400" dirty="0"/>
              <a:t> environment in Primo VE</a:t>
            </a:r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300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35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Conclusions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F5778-2875-4D98-B24B-0578FD8FD8DC}"/>
              </a:ext>
            </a:extLst>
          </p:cNvPr>
          <p:cNvSpPr txBox="1"/>
          <p:nvPr/>
        </p:nvSpPr>
        <p:spPr>
          <a:xfrm>
            <a:off x="395536" y="756395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in table format, then a textual explanation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record is in network zone and member institution has record linked to network (as in our example):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875445B-3882-4206-863B-D9ABD7D7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87214"/>
              </p:ext>
            </p:extLst>
          </p:nvPr>
        </p:nvGraphicFramePr>
        <p:xfrm>
          <a:off x="251520" y="1808470"/>
          <a:ext cx="849694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160174292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789592022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val="3889799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 Suppressed?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Appears in Primo Network view?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Appears in primo Member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30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Zone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6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Zone and Member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5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Institution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959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Conclusions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F5778-2875-4D98-B24B-0578FD8FD8DC}"/>
              </a:ext>
            </a:extLst>
          </p:cNvPr>
          <p:cNvSpPr txBox="1"/>
          <p:nvPr/>
        </p:nvSpPr>
        <p:spPr>
          <a:xfrm>
            <a:off x="395536" y="98757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record is suppressed in the network zone and not in the member institution then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searching Primo network zone the record appears (is not suppressed)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searching Primo member institution the record appears (is not suppressed)</a:t>
            </a:r>
          </a:p>
          <a:p>
            <a:endParaRPr lang="en-US" dirty="0"/>
          </a:p>
          <a:p>
            <a:r>
              <a:rPr lang="en-US" dirty="0"/>
              <a:t>This is logical.  A user searched the network zone and one of the institutions has the record non-suppressed so it is correct that it is found in the network zone.</a:t>
            </a:r>
          </a:p>
        </p:txBody>
      </p:sp>
    </p:spTree>
    <p:extLst>
      <p:ext uri="{BB962C8B-B14F-4D97-AF65-F5344CB8AC3E}">
        <p14:creationId xmlns:p14="http://schemas.microsoft.com/office/powerpoint/2010/main" val="734171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Conclusions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F5778-2875-4D98-B24B-0578FD8FD8DC}"/>
              </a:ext>
            </a:extLst>
          </p:cNvPr>
          <p:cNvSpPr txBox="1"/>
          <p:nvPr/>
        </p:nvSpPr>
        <p:spPr>
          <a:xfrm>
            <a:off x="395536" y="98757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record is suppressed in the network zone and in the member institution then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searching Primo network zone the record does not appear (is suppressed)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searching Primo member institution the record does not appear (is suppressed)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72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Conclusions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F5778-2875-4D98-B24B-0578FD8FD8DC}"/>
              </a:ext>
            </a:extLst>
          </p:cNvPr>
          <p:cNvSpPr txBox="1"/>
          <p:nvPr/>
        </p:nvSpPr>
        <p:spPr>
          <a:xfrm>
            <a:off x="395536" y="98757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record is suppressed in the member institution and not in the network zone then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searching Primo network zone the record does  appear (is not suppressed)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searching Primo member institution the record does not appear (is suppressed)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65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r>
              <a:rPr lang="en-US" dirty="0"/>
              <a:t>What happens in Alma and Primo when nothing is suppressed?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7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record</a:t>
            </a:r>
          </a:p>
          <a:p>
            <a:endParaRPr lang="en-US" dirty="0"/>
          </a:p>
          <a:p>
            <a:r>
              <a:rPr lang="en-US" dirty="0"/>
              <a:t>In the network zone title “On women's films : across worlds and generations” is MMSID 99327611100191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94A09EA-9BA2-4F33-B805-FCD4099A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408472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90BF03-A8B9-4AFD-BA19-27B2AFFC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18646"/>
            <a:ext cx="8135441" cy="3185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E74F6-0DE9-4A15-887B-E8DDC421E3AC}"/>
              </a:ext>
            </a:extLst>
          </p:cNvPr>
          <p:cNvSpPr/>
          <p:nvPr/>
        </p:nvSpPr>
        <p:spPr>
          <a:xfrm>
            <a:off x="4302216" y="4359415"/>
            <a:ext cx="629823" cy="300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106EC-A785-4D57-B89F-84AD10FEBFD5}"/>
              </a:ext>
            </a:extLst>
          </p:cNvPr>
          <p:cNvSpPr txBox="1"/>
          <p:nvPr/>
        </p:nvSpPr>
        <p:spPr>
          <a:xfrm>
            <a:off x="5436096" y="1509489"/>
            <a:ext cx="309634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record in the network zone is currently not held by any member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294BC-FE75-4EC9-BC70-14DF94333F11}"/>
              </a:ext>
            </a:extLst>
          </p:cNvPr>
          <p:cNvSpPr/>
          <p:nvPr/>
        </p:nvSpPr>
        <p:spPr>
          <a:xfrm>
            <a:off x="935596" y="70564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Here is the record now when searching the network zone (we have not yet linked from institution or suppressed)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4C365C7-DD03-4A3A-9984-3D7DC446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337495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27D77-07C1-4450-B52D-98FD57D1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213"/>
            <a:ext cx="9144000" cy="3381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E74F6-0DE9-4A15-887B-E8DDC421E3AC}"/>
              </a:ext>
            </a:extLst>
          </p:cNvPr>
          <p:cNvSpPr/>
          <p:nvPr/>
        </p:nvSpPr>
        <p:spPr>
          <a:xfrm>
            <a:off x="7524328" y="2651903"/>
            <a:ext cx="792088" cy="300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106EC-A785-4D57-B89F-84AD10FEBFD5}"/>
              </a:ext>
            </a:extLst>
          </p:cNvPr>
          <p:cNvSpPr txBox="1"/>
          <p:nvPr/>
        </p:nvSpPr>
        <p:spPr>
          <a:xfrm>
            <a:off x="4841784" y="1443429"/>
            <a:ext cx="394671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member institution the record was found via the network tab.  Now a staff user will edit the record and add inventory (a holdings record and item.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266CB-3BA6-46EC-822B-B625CE45ED41}"/>
              </a:ext>
            </a:extLst>
          </p:cNvPr>
          <p:cNvSpPr/>
          <p:nvPr/>
        </p:nvSpPr>
        <p:spPr>
          <a:xfrm>
            <a:off x="1043608" y="1851670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700C13-B0C6-45D6-9FD0-F4C981479406}"/>
              </a:ext>
            </a:extLst>
          </p:cNvPr>
          <p:cNvSpPr/>
          <p:nvPr/>
        </p:nvSpPr>
        <p:spPr>
          <a:xfrm>
            <a:off x="2771800" y="4155926"/>
            <a:ext cx="792088" cy="300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00FE7-00D3-4017-AC30-E34E6CAD5D71}"/>
              </a:ext>
            </a:extLst>
          </p:cNvPr>
          <p:cNvSpPr/>
          <p:nvPr/>
        </p:nvSpPr>
        <p:spPr>
          <a:xfrm>
            <a:off x="107504" y="76225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Here is the record when searching Alma University network tab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3A71E592-36FC-4C1E-95F9-FFE4C20C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411290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10419-FB18-418C-A52B-AEB6DFB4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074390"/>
            <a:ext cx="877252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E74F6-0DE9-4A15-887B-E8DDC421E3AC}"/>
              </a:ext>
            </a:extLst>
          </p:cNvPr>
          <p:cNvSpPr/>
          <p:nvPr/>
        </p:nvSpPr>
        <p:spPr>
          <a:xfrm>
            <a:off x="4257087" y="4039948"/>
            <a:ext cx="1034993" cy="317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106EC-A785-4D57-B89F-84AD10FEBFD5}"/>
              </a:ext>
            </a:extLst>
          </p:cNvPr>
          <p:cNvSpPr txBox="1"/>
          <p:nvPr/>
        </p:nvSpPr>
        <p:spPr>
          <a:xfrm>
            <a:off x="5436096" y="1491630"/>
            <a:ext cx="30963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do see that it is held by an institution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33416-86D9-47B1-B2E7-7793A7885923}"/>
              </a:ext>
            </a:extLst>
          </p:cNvPr>
          <p:cNvSpPr/>
          <p:nvPr/>
        </p:nvSpPr>
        <p:spPr>
          <a:xfrm>
            <a:off x="899592" y="62753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Now we again search the network zone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99D75D4-83E2-4921-BC6F-47A3B553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92480" cy="576064"/>
          </a:xfrm>
        </p:spPr>
        <p:txBody>
          <a:bodyPr>
            <a:noAutofit/>
          </a:bodyPr>
          <a:lstStyle/>
          <a:p>
            <a:r>
              <a:rPr lang="en-US" sz="1800" dirty="0"/>
              <a:t>What happens in Alma and Primo when nothing is suppressed?</a:t>
            </a:r>
          </a:p>
        </p:txBody>
      </p:sp>
    </p:spTree>
    <p:extLst>
      <p:ext uri="{BB962C8B-B14F-4D97-AF65-F5344CB8AC3E}">
        <p14:creationId xmlns:p14="http://schemas.microsoft.com/office/powerpoint/2010/main" val="3103728412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17446</TotalTime>
  <Words>1517</Words>
  <Application>Microsoft Office PowerPoint</Application>
  <PresentationFormat>On-screen Show (16:9)</PresentationFormat>
  <Paragraphs>177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Ex_Libris_2020</vt:lpstr>
      <vt:lpstr>The suppression of records in the Network Zone and Member Institution and how it Influences Primo Discovery</vt:lpstr>
      <vt:lpstr>PowerPoint Presentation</vt:lpstr>
      <vt:lpstr>The environment</vt:lpstr>
      <vt:lpstr>The environment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when nothing is suppressed?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only in the network zone?</vt:lpstr>
      <vt:lpstr>What happens in Alma and Primo after we suppress the record in the member institution and network zone?</vt:lpstr>
      <vt:lpstr>What happens in Alma and Primo after we suppress the record in the member institution and network zone?</vt:lpstr>
      <vt:lpstr>What happens in Alma and Primo after we suppress the record in the member institution and network zone?</vt:lpstr>
      <vt:lpstr>What happens in Alma and Primo after we suppress the record in the member institution and network zone?</vt:lpstr>
      <vt:lpstr>What happens in Alma and Primo after we suppress the record in the member institution and network zone?</vt:lpstr>
      <vt:lpstr>What happens in Alma and Primo after we suppress the record only in the member institution?</vt:lpstr>
      <vt:lpstr>What happens in Alma and Primo after we suppress the record only in the member institution?</vt:lpstr>
      <vt:lpstr>What happens in Alma and Primo after we suppress the record only in the member institution?</vt:lpstr>
      <vt:lpstr>What happens in Alma and Primo after we suppress the record only in the member institution?</vt:lpstr>
      <vt:lpstr>What happens in Alma and Primo after we suppress the record only in the member institution?</vt:lpstr>
      <vt:lpstr>What happens in Alma and Primo after we suppress the record only in the member institution?</vt:lpstr>
      <vt:lpstr>What happens in Alma and Primo after we suppress the record only in the member institution?</vt:lpstr>
      <vt:lpstr>What happens in Alma and Primo after we suppress the record only in the member institution?</vt:lpstr>
      <vt:lpstr>Conclusions</vt:lpstr>
      <vt:lpstr>Conclusions</vt:lpstr>
      <vt:lpstr>Conclusions</vt:lpstr>
      <vt:lpstr>Conclusions</vt:lpstr>
      <vt:lpstr>Conclusions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794</cp:revision>
  <dcterms:created xsi:type="dcterms:W3CDTF">2017-01-02T15:10:30Z</dcterms:created>
  <dcterms:modified xsi:type="dcterms:W3CDTF">2020-04-28T03:40:39Z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